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7.gif" ContentType="image/gif"/>
  <Override PartName="/ppt/media/image5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나눔고딕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나눔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d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gi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4350960" y="1325880"/>
            <a:ext cx="348948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Arial"/>
                <a:ea typeface="Arial"/>
              </a:rPr>
              <a:t>트래블 하우스</a:t>
            </a:r>
            <a:endParaRPr b="0" lang="en-US" sz="80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1164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61164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예약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43536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643536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환불</a:t>
            </a:r>
            <a:endParaRPr b="0" lang="en-US" sz="1400" spc="-1" strike="noStrike">
              <a:latin typeface="나눔고딕"/>
            </a:endParaRPr>
          </a:p>
        </p:txBody>
      </p:sp>
      <p:pic>
        <p:nvPicPr>
          <p:cNvPr id="146" name="Google Shape;208;p23" descr=""/>
          <p:cNvPicPr/>
          <p:nvPr/>
        </p:nvPicPr>
        <p:blipFill>
          <a:blip r:embed="rId1"/>
          <a:srcRect l="18754" t="6560" r="17785" b="5175"/>
          <a:stretch/>
        </p:blipFill>
        <p:spPr>
          <a:xfrm>
            <a:off x="863280" y="1842120"/>
            <a:ext cx="4679640" cy="4703400"/>
          </a:xfrm>
          <a:prstGeom prst="rect">
            <a:avLst/>
          </a:prstGeom>
          <a:ln>
            <a:noFill/>
          </a:ln>
        </p:spPr>
      </p:pic>
      <p:pic>
        <p:nvPicPr>
          <p:cNvPr id="147" name="Google Shape;209;p23" descr=""/>
          <p:cNvPicPr/>
          <p:nvPr/>
        </p:nvPicPr>
        <p:blipFill>
          <a:blip r:embed="rId2"/>
          <a:srcRect l="17890" t="6905" r="19098" b="0"/>
          <a:stretch/>
        </p:blipFill>
        <p:spPr>
          <a:xfrm>
            <a:off x="6419880" y="1842120"/>
            <a:ext cx="5159880" cy="470340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0" y="46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주요화면</a:t>
            </a:r>
            <a:endParaRPr b="0" lang="en-US" sz="48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1164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61164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예약 정보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43536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643536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회원 정보</a:t>
            </a:r>
            <a:endParaRPr b="0" lang="en-US" sz="1400" spc="-1" strike="noStrike">
              <a:latin typeface="나눔고딕"/>
            </a:endParaRPr>
          </a:p>
        </p:txBody>
      </p:sp>
      <p:pic>
        <p:nvPicPr>
          <p:cNvPr id="153" name="Google Shape;219;p24" descr=""/>
          <p:cNvPicPr/>
          <p:nvPr/>
        </p:nvPicPr>
        <p:blipFill>
          <a:blip r:embed="rId1"/>
          <a:stretch/>
        </p:blipFill>
        <p:spPr>
          <a:xfrm>
            <a:off x="1105920" y="1676880"/>
            <a:ext cx="4171320" cy="5033520"/>
          </a:xfrm>
          <a:prstGeom prst="rect">
            <a:avLst/>
          </a:prstGeom>
          <a:ln>
            <a:noFill/>
          </a:ln>
        </p:spPr>
      </p:pic>
      <p:sp>
        <p:nvSpPr>
          <p:cNvPr id="154" name="CustomShape 5"/>
          <p:cNvSpPr/>
          <p:nvPr/>
        </p:nvSpPr>
        <p:spPr>
          <a:xfrm>
            <a:off x="0" y="46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주요화면</a:t>
            </a:r>
            <a:endParaRPr b="0" lang="en-US" sz="4800" spc="-1" strike="noStrike">
              <a:latin typeface="나눔고딕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7545960" y="5903640"/>
            <a:ext cx="2876040" cy="24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7"/>
          <p:cNvSpPr/>
          <p:nvPr/>
        </p:nvSpPr>
        <p:spPr>
          <a:xfrm>
            <a:off x="7517520" y="6569640"/>
            <a:ext cx="2876040" cy="9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8"/>
          <p:cNvSpPr/>
          <p:nvPr/>
        </p:nvSpPr>
        <p:spPr>
          <a:xfrm>
            <a:off x="7545960" y="6055920"/>
            <a:ext cx="205920" cy="51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10125360" y="6122520"/>
            <a:ext cx="205920" cy="51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6768000" y="1681920"/>
            <a:ext cx="4536000" cy="502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1164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61164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후기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6435360" y="167652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>
            <a:off x="643536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문의</a:t>
            </a:r>
            <a:endParaRPr b="0" lang="en-US" sz="1400" spc="-1" strike="noStrike">
              <a:latin typeface="나눔고딕"/>
            </a:endParaRPr>
          </a:p>
        </p:txBody>
      </p:sp>
      <p:pic>
        <p:nvPicPr>
          <p:cNvPr id="164" name="Google Shape;230;p25" descr=""/>
          <p:cNvPicPr/>
          <p:nvPr/>
        </p:nvPicPr>
        <p:blipFill>
          <a:blip r:embed="rId1"/>
          <a:stretch/>
        </p:blipFill>
        <p:spPr>
          <a:xfrm>
            <a:off x="651600" y="2207880"/>
            <a:ext cx="5119920" cy="397116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231;p25" descr=""/>
          <p:cNvPicPr/>
          <p:nvPr/>
        </p:nvPicPr>
        <p:blipFill>
          <a:blip r:embed="rId2"/>
          <a:stretch/>
        </p:blipFill>
        <p:spPr>
          <a:xfrm>
            <a:off x="6600960" y="2028240"/>
            <a:ext cx="4828320" cy="4398480"/>
          </a:xfrm>
          <a:prstGeom prst="rect">
            <a:avLst/>
          </a:prstGeom>
          <a:ln>
            <a:noFill/>
          </a:ln>
        </p:spPr>
      </p:pic>
      <p:sp>
        <p:nvSpPr>
          <p:cNvPr id="166" name="CustomShape 5"/>
          <p:cNvSpPr/>
          <p:nvPr/>
        </p:nvSpPr>
        <p:spPr>
          <a:xfrm>
            <a:off x="0" y="46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주요화면</a:t>
            </a:r>
            <a:endParaRPr b="0" lang="en-US" sz="4800" spc="-1" strike="noStrike">
              <a:latin typeface="나눔고딕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667200" y="4932720"/>
            <a:ext cx="1580040" cy="24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"/>
          <p:cNvSpPr/>
          <p:nvPr/>
        </p:nvSpPr>
        <p:spPr>
          <a:xfrm>
            <a:off x="6667200" y="5752800"/>
            <a:ext cx="1580040" cy="17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8"/>
          <p:cNvSpPr/>
          <p:nvPr/>
        </p:nvSpPr>
        <p:spPr>
          <a:xfrm>
            <a:off x="6738120" y="5173920"/>
            <a:ext cx="141840" cy="578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9"/>
          <p:cNvSpPr/>
          <p:nvPr/>
        </p:nvSpPr>
        <p:spPr>
          <a:xfrm>
            <a:off x="7975440" y="5173920"/>
            <a:ext cx="141840" cy="578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0"/>
          <p:cNvSpPr/>
          <p:nvPr/>
        </p:nvSpPr>
        <p:spPr>
          <a:xfrm>
            <a:off x="10278720" y="5463360"/>
            <a:ext cx="141840" cy="71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1"/>
          <p:cNvSpPr/>
          <p:nvPr/>
        </p:nvSpPr>
        <p:spPr>
          <a:xfrm>
            <a:off x="11084400" y="5505120"/>
            <a:ext cx="141840" cy="71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2"/>
          <p:cNvSpPr/>
          <p:nvPr/>
        </p:nvSpPr>
        <p:spPr>
          <a:xfrm>
            <a:off x="9806760" y="5339160"/>
            <a:ext cx="1580040" cy="24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3"/>
          <p:cNvSpPr/>
          <p:nvPr/>
        </p:nvSpPr>
        <p:spPr>
          <a:xfrm>
            <a:off x="9793440" y="6096960"/>
            <a:ext cx="1580040" cy="24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14"/>
          <p:cNvSpPr/>
          <p:nvPr/>
        </p:nvSpPr>
        <p:spPr>
          <a:xfrm>
            <a:off x="1668960" y="3577680"/>
            <a:ext cx="0" cy="39060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Line 15"/>
          <p:cNvSpPr/>
          <p:nvPr/>
        </p:nvSpPr>
        <p:spPr>
          <a:xfrm>
            <a:off x="3222360" y="3577680"/>
            <a:ext cx="0" cy="39060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16"/>
          <p:cNvSpPr/>
          <p:nvPr/>
        </p:nvSpPr>
        <p:spPr>
          <a:xfrm flipH="1">
            <a:off x="1537560" y="3586320"/>
            <a:ext cx="1764720" cy="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17"/>
          <p:cNvSpPr/>
          <p:nvPr/>
        </p:nvSpPr>
        <p:spPr>
          <a:xfrm flipH="1">
            <a:off x="1590840" y="3968280"/>
            <a:ext cx="1764720" cy="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8"/>
          <p:cNvSpPr/>
          <p:nvPr/>
        </p:nvSpPr>
        <p:spPr>
          <a:xfrm>
            <a:off x="1382400" y="3968280"/>
            <a:ext cx="2070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408000" y="4536000"/>
            <a:ext cx="5039640" cy="151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문의목록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&amp;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페이징</a:t>
            </a:r>
            <a:endParaRPr b="0" lang="en-US" sz="16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회원들이 문의글을 작성하고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그에 대한 문의목록을 확인할 수 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페이징의 경우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한 화면에는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부터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까지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개의 페이지 버튼들과 이전 페이지 버튼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다음 페이지 버튼이 나타난다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이전 페이지 버튼과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다음 페이지 버튼을 사용하여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개씩 건너뛸 수 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latin typeface="나눔고딕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2870640" y="46778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설명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44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핵심기능의 </a:t>
            </a: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Source Code</a:t>
            </a:r>
            <a:endParaRPr b="0" lang="en-US" sz="4800" spc="-1" strike="noStrike">
              <a:latin typeface="나눔고딕"/>
            </a:endParaRPr>
          </a:p>
        </p:txBody>
      </p:sp>
      <p:pic>
        <p:nvPicPr>
          <p:cNvPr id="183" name="Google Shape;239;p26" descr=""/>
          <p:cNvPicPr/>
          <p:nvPr/>
        </p:nvPicPr>
        <p:blipFill>
          <a:blip r:embed="rId1"/>
          <a:stretch/>
        </p:blipFill>
        <p:spPr>
          <a:xfrm>
            <a:off x="361080" y="936000"/>
            <a:ext cx="5254560" cy="565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408000" y="4536000"/>
            <a:ext cx="5039640" cy="151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객실정보</a:t>
            </a:r>
            <a:endParaRPr b="0" lang="en-US" sz="16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관리자가 객실타입과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객실을 등록하고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회원들은 현재 존재하는 객실을 확인할 수 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객실타입에 대한 데이터들과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객실을 소개하는 이미지 파일들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개를 차례대로 로드한다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그리고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객실이 존재하는 지의 여부를 검사하여 객실타입이 존재하더라도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해당 객실타입에 대한 객실이 없으면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회원이 객실을 확인할 수 없다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latin typeface="나눔고딕"/>
            </a:endParaRPr>
          </a:p>
        </p:txBody>
      </p:sp>
      <p:pic>
        <p:nvPicPr>
          <p:cNvPr id="185" name="Google Shape;246;p27" descr=""/>
          <p:cNvPicPr/>
          <p:nvPr/>
        </p:nvPicPr>
        <p:blipFill>
          <a:blip r:embed="rId1"/>
          <a:stretch/>
        </p:blipFill>
        <p:spPr>
          <a:xfrm>
            <a:off x="144000" y="1008000"/>
            <a:ext cx="6047640" cy="561996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0" y="1044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핵심기능의 </a:t>
            </a: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Source Code</a:t>
            </a:r>
            <a:endParaRPr b="0" lang="en-US" sz="48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08000" y="4536000"/>
            <a:ext cx="5039640" cy="151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로그인 인터셉터</a:t>
            </a:r>
            <a:endParaRPr b="0" lang="en-US" sz="16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인터셉터를 사용하여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로그인 상태가 아닐 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로그인이 반드시 필요한 페이지에 접속할 수 없게 설정한다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스프링 컨텍스트에서 인터셉터를 사용할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url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주소들을 설정하고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컨트롤러에서 로그인의 여부를 검사하여 로그인이 필요한 사이트에서 로그인이 되어 있지 않으면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로그인 화면으로 강제로 이동하게 한다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latin typeface="나눔고딕"/>
            </a:endParaRPr>
          </a:p>
        </p:txBody>
      </p:sp>
      <p:pic>
        <p:nvPicPr>
          <p:cNvPr id="188" name="Google Shape;253;p28" descr=""/>
          <p:cNvPicPr/>
          <p:nvPr/>
        </p:nvPicPr>
        <p:blipFill>
          <a:blip r:embed="rId1"/>
          <a:stretch/>
        </p:blipFill>
        <p:spPr>
          <a:xfrm>
            <a:off x="432000" y="4032000"/>
            <a:ext cx="5465880" cy="2519640"/>
          </a:xfrm>
          <a:prstGeom prst="rect">
            <a:avLst/>
          </a:prstGeom>
          <a:ln>
            <a:noFill/>
          </a:ln>
        </p:spPr>
      </p:pic>
      <p:pic>
        <p:nvPicPr>
          <p:cNvPr id="189" name="Google Shape;254;p28" descr=""/>
          <p:cNvPicPr/>
          <p:nvPr/>
        </p:nvPicPr>
        <p:blipFill>
          <a:blip r:embed="rId2"/>
          <a:stretch/>
        </p:blipFill>
        <p:spPr>
          <a:xfrm>
            <a:off x="437760" y="1152000"/>
            <a:ext cx="5465880" cy="25196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0" y="1044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핵심기능의 </a:t>
            </a: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Source Code</a:t>
            </a:r>
            <a:endParaRPr b="0" lang="en-US" sz="48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640" y="208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목 차</a:t>
            </a:r>
            <a:endParaRPr b="0" lang="en-US" sz="4800" spc="-1" strike="noStrike">
              <a:latin typeface="나눔고딕"/>
            </a:endParaRPr>
          </a:p>
        </p:txBody>
      </p:sp>
      <p:grpSp>
        <p:nvGrpSpPr>
          <p:cNvPr id="40" name="Group 2"/>
          <p:cNvGrpSpPr/>
          <p:nvPr/>
        </p:nvGrpSpPr>
        <p:grpSpPr>
          <a:xfrm>
            <a:off x="74520" y="1167480"/>
            <a:ext cx="2629440" cy="2629440"/>
            <a:chOff x="74520" y="1167480"/>
            <a:chExt cx="2629440" cy="2629440"/>
          </a:xfrm>
        </p:grpSpPr>
        <p:sp>
          <p:nvSpPr>
            <p:cNvPr id="41" name="CustomShape 3"/>
            <p:cNvSpPr/>
            <p:nvPr/>
          </p:nvSpPr>
          <p:spPr>
            <a:xfrm rot="8100000">
              <a:off x="459360" y="155232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4"/>
            <p:cNvSpPr/>
            <p:nvPr/>
          </p:nvSpPr>
          <p:spPr>
            <a:xfrm rot="8100000">
              <a:off x="888120" y="258732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5"/>
            <p:cNvSpPr/>
            <p:nvPr/>
          </p:nvSpPr>
          <p:spPr>
            <a:xfrm>
              <a:off x="1130040" y="3173040"/>
              <a:ext cx="538200" cy="50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01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44" name="CustomShape 6"/>
          <p:cNvSpPr/>
          <p:nvPr/>
        </p:nvSpPr>
        <p:spPr>
          <a:xfrm>
            <a:off x="595800" y="2107440"/>
            <a:ext cx="16426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앱 개요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45" name="Group 7"/>
          <p:cNvGrpSpPr/>
          <p:nvPr/>
        </p:nvGrpSpPr>
        <p:grpSpPr>
          <a:xfrm>
            <a:off x="3089880" y="1167480"/>
            <a:ext cx="2629440" cy="2629440"/>
            <a:chOff x="3089880" y="1167480"/>
            <a:chExt cx="2629440" cy="2629440"/>
          </a:xfrm>
        </p:grpSpPr>
        <p:sp>
          <p:nvSpPr>
            <p:cNvPr id="46" name="CustomShape 8"/>
            <p:cNvSpPr/>
            <p:nvPr/>
          </p:nvSpPr>
          <p:spPr>
            <a:xfrm rot="8100000">
              <a:off x="3474720" y="155232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9"/>
            <p:cNvSpPr/>
            <p:nvPr/>
          </p:nvSpPr>
          <p:spPr>
            <a:xfrm rot="8100000">
              <a:off x="3903480" y="258732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10"/>
            <p:cNvSpPr/>
            <p:nvPr/>
          </p:nvSpPr>
          <p:spPr>
            <a:xfrm>
              <a:off x="4180680" y="3173040"/>
              <a:ext cx="4460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02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49" name="CustomShape 11"/>
          <p:cNvSpPr/>
          <p:nvPr/>
        </p:nvSpPr>
        <p:spPr>
          <a:xfrm>
            <a:off x="3611160" y="2107440"/>
            <a:ext cx="16426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팀원 별 역할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50" name="Group 12"/>
          <p:cNvGrpSpPr/>
          <p:nvPr/>
        </p:nvGrpSpPr>
        <p:grpSpPr>
          <a:xfrm>
            <a:off x="6105240" y="1167480"/>
            <a:ext cx="2629440" cy="2629440"/>
            <a:chOff x="6105240" y="1167480"/>
            <a:chExt cx="2629440" cy="2629440"/>
          </a:xfrm>
        </p:grpSpPr>
        <p:sp>
          <p:nvSpPr>
            <p:cNvPr id="51" name="CustomShape 13"/>
            <p:cNvSpPr/>
            <p:nvPr/>
          </p:nvSpPr>
          <p:spPr>
            <a:xfrm rot="8100000">
              <a:off x="6490080" y="155232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4"/>
            <p:cNvSpPr/>
            <p:nvPr/>
          </p:nvSpPr>
          <p:spPr>
            <a:xfrm rot="8100000">
              <a:off x="6918840" y="258732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5"/>
            <p:cNvSpPr/>
            <p:nvPr/>
          </p:nvSpPr>
          <p:spPr>
            <a:xfrm>
              <a:off x="7196760" y="3173040"/>
              <a:ext cx="4442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03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54" name="CustomShape 16"/>
          <p:cNvSpPr/>
          <p:nvPr/>
        </p:nvSpPr>
        <p:spPr>
          <a:xfrm>
            <a:off x="6626520" y="2107440"/>
            <a:ext cx="164268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 시 사용한 언어 및 기술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55" name="Group 17"/>
          <p:cNvGrpSpPr/>
          <p:nvPr/>
        </p:nvGrpSpPr>
        <p:grpSpPr>
          <a:xfrm>
            <a:off x="1713600" y="3524760"/>
            <a:ext cx="2629440" cy="2629440"/>
            <a:chOff x="1713600" y="3524760"/>
            <a:chExt cx="2629440" cy="2629440"/>
          </a:xfrm>
        </p:grpSpPr>
        <p:sp>
          <p:nvSpPr>
            <p:cNvPr id="56" name="CustomShape 18"/>
            <p:cNvSpPr/>
            <p:nvPr/>
          </p:nvSpPr>
          <p:spPr>
            <a:xfrm rot="8100000">
              <a:off x="2098440" y="390960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9"/>
            <p:cNvSpPr/>
            <p:nvPr/>
          </p:nvSpPr>
          <p:spPr>
            <a:xfrm rot="8100000">
              <a:off x="2527200" y="494460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20"/>
            <p:cNvSpPr/>
            <p:nvPr/>
          </p:nvSpPr>
          <p:spPr>
            <a:xfrm>
              <a:off x="2770200" y="5530320"/>
              <a:ext cx="5457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05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59" name="CustomShape 21"/>
          <p:cNvSpPr/>
          <p:nvPr/>
        </p:nvSpPr>
        <p:spPr>
          <a:xfrm>
            <a:off x="2234880" y="4464720"/>
            <a:ext cx="16426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TABLE </a:t>
            </a: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설계도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60" name="Group 22"/>
          <p:cNvGrpSpPr/>
          <p:nvPr/>
        </p:nvGrpSpPr>
        <p:grpSpPr>
          <a:xfrm>
            <a:off x="4728960" y="3524760"/>
            <a:ext cx="2629440" cy="2629440"/>
            <a:chOff x="4728960" y="3524760"/>
            <a:chExt cx="2629440" cy="2629440"/>
          </a:xfrm>
        </p:grpSpPr>
        <p:sp>
          <p:nvSpPr>
            <p:cNvPr id="61" name="CustomShape 23"/>
            <p:cNvSpPr/>
            <p:nvPr/>
          </p:nvSpPr>
          <p:spPr>
            <a:xfrm rot="8100000">
              <a:off x="5113800" y="390960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24"/>
            <p:cNvSpPr/>
            <p:nvPr/>
          </p:nvSpPr>
          <p:spPr>
            <a:xfrm rot="8100000">
              <a:off x="5542560" y="494460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25"/>
            <p:cNvSpPr/>
            <p:nvPr/>
          </p:nvSpPr>
          <p:spPr>
            <a:xfrm>
              <a:off x="5816520" y="5530320"/>
              <a:ext cx="4521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06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64" name="CustomShape 26"/>
          <p:cNvSpPr/>
          <p:nvPr/>
        </p:nvSpPr>
        <p:spPr>
          <a:xfrm>
            <a:off x="5250240" y="4464720"/>
            <a:ext cx="16426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앱 주요화면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65" name="Group 27"/>
          <p:cNvGrpSpPr/>
          <p:nvPr/>
        </p:nvGrpSpPr>
        <p:grpSpPr>
          <a:xfrm>
            <a:off x="7744320" y="3524760"/>
            <a:ext cx="2629440" cy="2629440"/>
            <a:chOff x="7744320" y="3524760"/>
            <a:chExt cx="2629440" cy="2629440"/>
          </a:xfrm>
        </p:grpSpPr>
        <p:sp>
          <p:nvSpPr>
            <p:cNvPr id="66" name="CustomShape 28"/>
            <p:cNvSpPr/>
            <p:nvPr/>
          </p:nvSpPr>
          <p:spPr>
            <a:xfrm rot="8100000">
              <a:off x="8129160" y="390960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29"/>
            <p:cNvSpPr/>
            <p:nvPr/>
          </p:nvSpPr>
          <p:spPr>
            <a:xfrm rot="8100000">
              <a:off x="8557920" y="494460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0"/>
            <p:cNvSpPr/>
            <p:nvPr/>
          </p:nvSpPr>
          <p:spPr>
            <a:xfrm>
              <a:off x="8774640" y="5530320"/>
              <a:ext cx="58428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07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69" name="CustomShape 31"/>
          <p:cNvSpPr/>
          <p:nvPr/>
        </p:nvSpPr>
        <p:spPr>
          <a:xfrm>
            <a:off x="8265600" y="4464720"/>
            <a:ext cx="164268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핵심기능의 </a:t>
            </a: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Source Code</a:t>
            </a:r>
            <a:endParaRPr b="0" lang="en-US" sz="1600" spc="-1" strike="noStrike">
              <a:latin typeface="나눔고딕"/>
            </a:endParaRPr>
          </a:p>
        </p:txBody>
      </p:sp>
      <p:grpSp>
        <p:nvGrpSpPr>
          <p:cNvPr id="70" name="Group 32"/>
          <p:cNvGrpSpPr/>
          <p:nvPr/>
        </p:nvGrpSpPr>
        <p:grpSpPr>
          <a:xfrm>
            <a:off x="9120600" y="1173240"/>
            <a:ext cx="2629440" cy="2629800"/>
            <a:chOff x="9120600" y="1173240"/>
            <a:chExt cx="2629440" cy="2629800"/>
          </a:xfrm>
        </p:grpSpPr>
        <p:sp>
          <p:nvSpPr>
            <p:cNvPr id="71" name="CustomShape 33"/>
            <p:cNvSpPr/>
            <p:nvPr/>
          </p:nvSpPr>
          <p:spPr>
            <a:xfrm rot="8100000">
              <a:off x="9505440" y="1558080"/>
              <a:ext cx="1859400" cy="1859400"/>
            </a:xfrm>
            <a:prstGeom prst="teardrop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34"/>
            <p:cNvSpPr/>
            <p:nvPr/>
          </p:nvSpPr>
          <p:spPr>
            <a:xfrm rot="8100000">
              <a:off x="9934200" y="2593440"/>
              <a:ext cx="1001880" cy="1001880"/>
            </a:xfrm>
            <a:custGeom>
              <a:avLst/>
              <a:gdLst/>
              <a:ahLst/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rgbClr val="333f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35"/>
            <p:cNvSpPr/>
            <p:nvPr/>
          </p:nvSpPr>
          <p:spPr>
            <a:xfrm>
              <a:off x="10211760" y="3178800"/>
              <a:ext cx="4442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5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04</a:t>
              </a:r>
              <a:endParaRPr b="0" lang="en-US" sz="1800" spc="-1" strike="noStrike">
                <a:latin typeface="나눔고딕"/>
              </a:endParaRPr>
            </a:p>
          </p:txBody>
        </p:sp>
      </p:grpSp>
      <p:sp>
        <p:nvSpPr>
          <p:cNvPr id="74" name="CustomShape 36"/>
          <p:cNvSpPr/>
          <p:nvPr/>
        </p:nvSpPr>
        <p:spPr>
          <a:xfrm>
            <a:off x="9641880" y="2113200"/>
            <a:ext cx="16426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기능정의서</a:t>
            </a:r>
            <a:endParaRPr b="0" lang="en-US" sz="16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0" y="864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개요</a:t>
            </a:r>
            <a:endParaRPr b="0" lang="en-US" sz="4800" spc="-1" strike="noStrike">
              <a:latin typeface="나눔고딕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1368000" y="2385720"/>
            <a:ext cx="1799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50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Malgun Gothic"/>
                <a:ea typeface="Malgun Gothic"/>
              </a:rPr>
              <a:t>프로젝트명 </a:t>
            </a:r>
            <a:endParaRPr b="0" lang="en-US" sz="2400" spc="-1" strike="noStrike">
              <a:latin typeface="나눔고딕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1342800" y="1371600"/>
            <a:ext cx="1775520" cy="380160"/>
          </a:xfrm>
          <a:prstGeom prst="flowChartProcess">
            <a:avLst/>
          </a:prstGeom>
          <a:solidFill>
            <a:srgbClr val="44a8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CONTENTS</a:t>
            </a:r>
            <a:endParaRPr b="0" lang="en-US" sz="1200" spc="-1" strike="noStrike">
              <a:latin typeface="나눔고딕"/>
            </a:endParaRPr>
          </a:p>
        </p:txBody>
      </p:sp>
      <p:sp>
        <p:nvSpPr>
          <p:cNvPr id="78" name="CustomShape 4"/>
          <p:cNvSpPr/>
          <p:nvPr/>
        </p:nvSpPr>
        <p:spPr>
          <a:xfrm>
            <a:off x="5364000" y="2530800"/>
            <a:ext cx="1907640" cy="3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Arial"/>
              </a:rPr>
              <a:t>호텔예약시스템</a:t>
            </a:r>
            <a:endParaRPr b="0" lang="en-US" sz="1800" spc="-1" strike="noStrike">
              <a:latin typeface="나눔고딕"/>
            </a:endParaRPr>
          </a:p>
        </p:txBody>
      </p:sp>
      <p:sp>
        <p:nvSpPr>
          <p:cNvPr id="79" name="CustomShape 5"/>
          <p:cNvSpPr/>
          <p:nvPr/>
        </p:nvSpPr>
        <p:spPr>
          <a:xfrm>
            <a:off x="1152000" y="3753720"/>
            <a:ext cx="2375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50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Malgun Gothic"/>
                <a:ea typeface="Malgun Gothic"/>
              </a:rPr>
              <a:t>프로젝트 설명 </a:t>
            </a:r>
            <a:endParaRPr b="0" lang="en-US" sz="2400" spc="-1" strike="noStrike">
              <a:latin typeface="나눔고딕"/>
            </a:endParaRPr>
          </a:p>
        </p:txBody>
      </p:sp>
      <p:sp>
        <p:nvSpPr>
          <p:cNvPr id="80" name="CustomShape 6"/>
          <p:cNvSpPr/>
          <p:nvPr/>
        </p:nvSpPr>
        <p:spPr>
          <a:xfrm>
            <a:off x="5328000" y="3924360"/>
            <a:ext cx="5795640" cy="12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Arial"/>
              </a:rPr>
              <a:t>최근에는 가족 단위로 여행을 많이 감으로써 숙박에 대한 수요가 많이 늘어남에 따라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Arial"/>
              </a:rPr>
              <a:t>호텔 예약 시스템을 개발하게 되었다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60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팀원 및 역할</a:t>
            </a:r>
            <a:endParaRPr b="0" lang="en-US" sz="4800" spc="-1" strike="noStrike">
              <a:latin typeface="나눔고딕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45000" y="311400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김광수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팀장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945000" y="135216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프로젝트 총괄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예약추가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목록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내용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예약취소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환불목록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내용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3637440" y="311400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김태연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개발자 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3637440" y="135216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회원목록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회원조회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로그인 저장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아이디찾기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              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비밀번호찾기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문의에서 답변하기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페이징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6329880" y="311400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이윤정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6329880" y="135216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객실조회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추가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수정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객실타입목록 조회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88" name="CustomShape 8"/>
          <p:cNvSpPr/>
          <p:nvPr/>
        </p:nvSpPr>
        <p:spPr>
          <a:xfrm>
            <a:off x="945000" y="414252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후기목록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조회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수정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삭제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89" name="CustomShape 9"/>
          <p:cNvSpPr/>
          <p:nvPr/>
        </p:nvSpPr>
        <p:spPr>
          <a:xfrm>
            <a:off x="6329880" y="590436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하태창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문서작성자 및 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6329880" y="414252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프로젝트 문서작성 총괄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후기삭제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문의삭제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9022320" y="590436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김광호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92" name="CustomShape 12"/>
          <p:cNvSpPr/>
          <p:nvPr/>
        </p:nvSpPr>
        <p:spPr>
          <a:xfrm>
            <a:off x="9022320" y="414252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예약취소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환불조회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93" name="CustomShape 13"/>
          <p:cNvSpPr/>
          <p:nvPr/>
        </p:nvSpPr>
        <p:spPr>
          <a:xfrm>
            <a:off x="945000" y="590436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박병국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94" name="CustomShape 14"/>
          <p:cNvSpPr/>
          <p:nvPr/>
        </p:nvSpPr>
        <p:spPr>
          <a:xfrm>
            <a:off x="9022320" y="309996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박혜원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95" name="CustomShape 15"/>
          <p:cNvSpPr/>
          <p:nvPr/>
        </p:nvSpPr>
        <p:spPr>
          <a:xfrm>
            <a:off x="9022320" y="133776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객실타입 조회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추가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수정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삭제      구현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파일첨부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96" name="CustomShape 16"/>
          <p:cNvSpPr/>
          <p:nvPr/>
        </p:nvSpPr>
        <p:spPr>
          <a:xfrm>
            <a:off x="945000" y="414252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후기목록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조회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수정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삭제 구현</a:t>
            </a:r>
            <a:endParaRPr b="0" lang="en-US" sz="1100" spc="-1" strike="noStrike">
              <a:latin typeface="나눔고딕"/>
            </a:endParaRPr>
          </a:p>
        </p:txBody>
      </p:sp>
      <p:sp>
        <p:nvSpPr>
          <p:cNvPr id="97" name="CustomShape 17"/>
          <p:cNvSpPr/>
          <p:nvPr/>
        </p:nvSpPr>
        <p:spPr>
          <a:xfrm>
            <a:off x="3638520" y="5915160"/>
            <a:ext cx="2280240" cy="74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anchor="ctr">
            <a:noAutofit/>
          </a:bodyPr>
          <a:p>
            <a:pPr>
              <a:lnSpc>
                <a:spcPct val="150000"/>
              </a:lnSpc>
            </a:pPr>
            <a:r>
              <a:rPr b="1" lang="en-US" sz="12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김이현</a:t>
            </a:r>
            <a:endParaRPr b="0" lang="en-US" sz="1200" spc="-1" strike="noStrike">
              <a:latin typeface="나눔고딕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808080"/>
                </a:solidFill>
                <a:latin typeface="Malgun Gothic"/>
                <a:ea typeface="Malgun Gothic"/>
              </a:rPr>
              <a:t>디자이너 및 개발자</a:t>
            </a:r>
            <a:endParaRPr b="0" lang="en-US" sz="900" spc="-1" strike="noStrike">
              <a:latin typeface="나눔고딕"/>
            </a:endParaRPr>
          </a:p>
        </p:txBody>
      </p:sp>
      <p:sp>
        <p:nvSpPr>
          <p:cNvPr id="98" name="CustomShape 18"/>
          <p:cNvSpPr/>
          <p:nvPr/>
        </p:nvSpPr>
        <p:spPr>
          <a:xfrm>
            <a:off x="3638520" y="4153320"/>
            <a:ext cx="2280240" cy="1761120"/>
          </a:xfrm>
          <a:prstGeom prst="rect">
            <a:avLst/>
          </a:prstGeom>
          <a:solidFill>
            <a:srgbClr val="333f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프로젝트 디자인 총괄</a:t>
            </a: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나눔고딕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-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문의목록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조회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수정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삭제 구현</a:t>
            </a:r>
            <a:endParaRPr b="0" lang="en-US" sz="11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870640" y="1535040"/>
            <a:ext cx="8226720" cy="152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1218600" y="1929600"/>
            <a:ext cx="971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333f4f"/>
                </a:solidFill>
                <a:latin typeface="Malgun Gothic"/>
                <a:ea typeface="Malgun Gothic"/>
              </a:rPr>
              <a:t>언어</a:t>
            </a:r>
            <a:endParaRPr b="0" lang="en-US" sz="2800" spc="-1" strike="noStrike">
              <a:latin typeface="나눔고딕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870640" y="3214440"/>
            <a:ext cx="8226720" cy="147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1209960" y="3429000"/>
            <a:ext cx="971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333f4f"/>
                </a:solidFill>
                <a:latin typeface="Malgun Gothic"/>
                <a:ea typeface="Malgun Gothic"/>
              </a:rPr>
              <a:t>기술</a:t>
            </a:r>
            <a:endParaRPr b="0" lang="en-US" sz="2800" spc="-1" strike="noStrike">
              <a:latin typeface="나눔고딕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2870640" y="4838760"/>
            <a:ext cx="8226720" cy="15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871200" y="5190120"/>
            <a:ext cx="16084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333f4f"/>
                </a:solidFill>
                <a:latin typeface="Malgun Gothic"/>
                <a:ea typeface="Malgun Gothic"/>
              </a:rPr>
              <a:t>개발환경</a:t>
            </a:r>
            <a:endParaRPr b="0" lang="en-US" sz="2800" spc="-1" strike="noStrike">
              <a:latin typeface="나눔고딕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0" y="576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개발 시 사용한 언어 및 기술</a:t>
            </a:r>
            <a:endParaRPr b="0" lang="en-US" sz="4800" spc="-1" strike="noStrike">
              <a:latin typeface="나눔고딕"/>
            </a:endParaRPr>
          </a:p>
        </p:txBody>
      </p:sp>
      <p:pic>
        <p:nvPicPr>
          <p:cNvPr id="106" name="Google Shape;126;p17" descr="그리기, 표지판, 테이블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2870640" y="1675080"/>
            <a:ext cx="1251000" cy="1262160"/>
          </a:xfrm>
          <a:prstGeom prst="rect">
            <a:avLst/>
          </a:prstGeom>
          <a:ln>
            <a:noFill/>
          </a:ln>
        </p:spPr>
      </p:pic>
      <p:pic>
        <p:nvPicPr>
          <p:cNvPr id="107" name="Google Shape;127;p17" descr="모니터, 화면, 텔레비전, 대형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4122360" y="1675080"/>
            <a:ext cx="958680" cy="126216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28;p17" descr="표지판, 시계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5016600" y="1609560"/>
            <a:ext cx="1315800" cy="139320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129;p17" descr="음식, 그리기, 셔츠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6075720" y="1609560"/>
            <a:ext cx="1456200" cy="1456200"/>
          </a:xfrm>
          <a:prstGeom prst="rect">
            <a:avLst/>
          </a:prstGeom>
          <a:ln>
            <a:noFill/>
          </a:ln>
        </p:spPr>
      </p:pic>
      <p:pic>
        <p:nvPicPr>
          <p:cNvPr id="110" name="Google Shape;130;p17" descr="그리기, 음식이(가) 표시된 사진&#10;&#10;자동 생성된 설명"/>
          <p:cNvPicPr/>
          <p:nvPr/>
        </p:nvPicPr>
        <p:blipFill>
          <a:blip r:embed="rId5"/>
          <a:stretch/>
        </p:blipFill>
        <p:spPr>
          <a:xfrm>
            <a:off x="7392240" y="1740600"/>
            <a:ext cx="886320" cy="119664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31;p17" descr=""/>
          <p:cNvPicPr/>
          <p:nvPr/>
        </p:nvPicPr>
        <p:blipFill>
          <a:blip r:embed="rId6"/>
          <a:srcRect l="24338" t="20325" r="25120" b="20307"/>
          <a:stretch/>
        </p:blipFill>
        <p:spPr>
          <a:xfrm>
            <a:off x="8432280" y="1707840"/>
            <a:ext cx="1811520" cy="1196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32;p17" descr="음식, 그리기이(가) 표시된 사진&#10;&#10;자동 생성된 설명"/>
          <p:cNvPicPr/>
          <p:nvPr/>
        </p:nvPicPr>
        <p:blipFill>
          <a:blip r:embed="rId7"/>
          <a:stretch/>
        </p:blipFill>
        <p:spPr>
          <a:xfrm>
            <a:off x="2878200" y="3276720"/>
            <a:ext cx="1296720" cy="126216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33;p17" descr="그리기이(가) 표시된 사진&#10;&#10;자동 생성된 설명"/>
          <p:cNvPicPr/>
          <p:nvPr/>
        </p:nvPicPr>
        <p:blipFill>
          <a:blip r:embed="rId8"/>
          <a:stretch/>
        </p:blipFill>
        <p:spPr>
          <a:xfrm>
            <a:off x="4281120" y="3285360"/>
            <a:ext cx="1262160" cy="126216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34;p17" descr="그리기이(가) 표시된 사진&#10;&#10;자동 생성된 설명"/>
          <p:cNvPicPr/>
          <p:nvPr/>
        </p:nvPicPr>
        <p:blipFill>
          <a:blip r:embed="rId9"/>
          <a:stretch/>
        </p:blipFill>
        <p:spPr>
          <a:xfrm>
            <a:off x="5711040" y="3255120"/>
            <a:ext cx="1262160" cy="126216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35;p17" descr="그리기이(가) 표시된 사진&#10;&#10;자동 생성된 설명"/>
          <p:cNvPicPr/>
          <p:nvPr/>
        </p:nvPicPr>
        <p:blipFill>
          <a:blip r:embed="rId10"/>
          <a:srcRect l="17222" t="-4019" r="0" b="0"/>
          <a:stretch/>
        </p:blipFill>
        <p:spPr>
          <a:xfrm>
            <a:off x="6990480" y="3253680"/>
            <a:ext cx="1723680" cy="126720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36;p17" descr="세면도구이(가) 표시된 사진&#10;&#10;자동 생성된 설명"/>
          <p:cNvPicPr/>
          <p:nvPr/>
        </p:nvPicPr>
        <p:blipFill>
          <a:blip r:embed="rId11"/>
          <a:stretch/>
        </p:blipFill>
        <p:spPr>
          <a:xfrm>
            <a:off x="2874240" y="4991040"/>
            <a:ext cx="1469160" cy="126216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137;p17" descr="그리기이(가) 표시된 사진&#10;&#10;자동 생성된 설명"/>
          <p:cNvPicPr/>
          <p:nvPr/>
        </p:nvPicPr>
        <p:blipFill>
          <a:blip r:embed="rId12"/>
          <a:stretch/>
        </p:blipFill>
        <p:spPr>
          <a:xfrm>
            <a:off x="4281120" y="5007960"/>
            <a:ext cx="1315080" cy="124560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138;p17" descr="그리기이(가) 표시된 사진&#10;&#10;자동 생성된 설명"/>
          <p:cNvPicPr/>
          <p:nvPr/>
        </p:nvPicPr>
        <p:blipFill>
          <a:blip r:embed="rId13"/>
          <a:stretch/>
        </p:blipFill>
        <p:spPr>
          <a:xfrm>
            <a:off x="5675040" y="4990680"/>
            <a:ext cx="974160" cy="12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0"/>
            <a:ext cx="1219176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기능정의서</a:t>
            </a:r>
            <a:endParaRPr b="0" lang="en-US" sz="4800" spc="-1" strike="noStrike">
              <a:latin typeface="나눔고딕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329760" y="777240"/>
          <a:ext cx="5738760" cy="6028560"/>
        </p:xfrm>
        <a:graphic>
          <a:graphicData uri="http://schemas.openxmlformats.org/drawingml/2006/table">
            <a:tbl>
              <a:tblPr/>
              <a:tblGrid>
                <a:gridCol w="646920"/>
                <a:gridCol w="1167120"/>
                <a:gridCol w="3263400"/>
                <a:gridCol w="661320"/>
              </a:tblGrid>
              <a:tr h="294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업무명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기능명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담당자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277560">
                <a:tc rowSpan="10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회원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 가입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회원가입을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 수정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회원가입을 할 때 입력한 내용을 수정한다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로그인을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 저장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로그인창에 아이디를 저장한다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로그아웃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로그아웃을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아이디 찾기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회원의 아이디를 찾는다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비밀번호 찾기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회원의 비밀번호를 찾는다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 탈퇴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회원탈퇴를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회원을 조회한다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rowSpan="9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객실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박혜원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객실을 조회한다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이윤정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추가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객실을 추가한다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이윤정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수정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객실을 수정한다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이윤정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62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객실타입목록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타입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이윤정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객실타입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타입을 조회한다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박혜원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객실타입 추가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타입을 추가한다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박혜원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객실타입 수정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타입을 수정한다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박혜원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객실타입 삭제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객실 타입을 삭제한다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박혜원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예약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 추가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새로운 옵션들을 선택하여 예약을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le 3"/>
          <p:cNvGraphicFramePr/>
          <p:nvPr/>
        </p:nvGraphicFramePr>
        <p:xfrm>
          <a:off x="6141240" y="779760"/>
          <a:ext cx="5738760" cy="6028560"/>
        </p:xfrm>
        <a:graphic>
          <a:graphicData uri="http://schemas.openxmlformats.org/drawingml/2006/table">
            <a:tbl>
              <a:tblPr/>
              <a:tblGrid>
                <a:gridCol w="671400"/>
                <a:gridCol w="1181520"/>
                <a:gridCol w="3165120"/>
                <a:gridCol w="720720"/>
              </a:tblGrid>
              <a:tr h="294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업무명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기능명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담당자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272880">
                <a:tc rowSpan="4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예약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 결제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예약을 할 때 결제를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하태창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 취소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예약을 취소한다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김광호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rowSpan="3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환불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 추가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회원에게 환불을 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김광호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rowSpan="5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후기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등록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후기를 등록한다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박병국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박병국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후기내용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내용을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박병국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수정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후기를 수정한다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박병국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삭제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후기를 삭제한다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하태창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rowSpan="7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문의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등록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문의를 등록한다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김이현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문의목록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목록을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김이현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문의내용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내용을 확인한다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김이현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수정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내용을 수정한다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김이현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삭제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문의를 삭제한다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김이현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답변 등록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답변을 등록한다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28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답변내용 조회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답변내용을 조회한다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김태연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75040"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</a:rPr>
                        <a:t>공통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배너 등록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메인 화면의 배너사진을 등록한다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하태창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43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로깅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로그파일들의 내역을 저장한다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김광수</a:t>
                      </a:r>
                      <a:endParaRPr b="0" lang="en-US" sz="1200" spc="-1" strike="noStrike">
                        <a:latin typeface="나눔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8880" y="968400"/>
            <a:ext cx="5792760" cy="559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210600" y="939240"/>
            <a:ext cx="94572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333f4f"/>
                </a:solidFill>
                <a:latin typeface="Malgun Gothic"/>
                <a:ea typeface="Malgun Gothic"/>
              </a:rPr>
              <a:t>LOGICAL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179760" y="968400"/>
            <a:ext cx="5792760" cy="559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"/>
          <p:cNvSpPr/>
          <p:nvPr/>
        </p:nvSpPr>
        <p:spPr>
          <a:xfrm>
            <a:off x="6275880" y="937800"/>
            <a:ext cx="104652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333f4f"/>
                </a:solidFill>
                <a:latin typeface="Malgun Gothic"/>
                <a:ea typeface="Malgun Gothic"/>
              </a:rPr>
              <a:t>PHYSICAL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0" y="1332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TABLE 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설계도</a:t>
            </a:r>
            <a:endParaRPr b="0" lang="en-US" sz="4800" spc="-1" strike="noStrike">
              <a:latin typeface="나눔고딕"/>
            </a:endParaRPr>
          </a:p>
        </p:txBody>
      </p:sp>
      <p:pic>
        <p:nvPicPr>
          <p:cNvPr id="127" name="Google Shape;177;p20" descr=""/>
          <p:cNvPicPr/>
          <p:nvPr/>
        </p:nvPicPr>
        <p:blipFill>
          <a:blip r:embed="rId1"/>
          <a:srcRect l="0" t="-714" r="3323" b="0"/>
          <a:stretch/>
        </p:blipFill>
        <p:spPr>
          <a:xfrm>
            <a:off x="242280" y="1730160"/>
            <a:ext cx="5745600" cy="444204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78;p20" descr=""/>
          <p:cNvPicPr/>
          <p:nvPr/>
        </p:nvPicPr>
        <p:blipFill>
          <a:blip r:embed="rId2"/>
          <a:srcRect l="3015" t="1112" r="3335" b="0"/>
          <a:stretch/>
        </p:blipFill>
        <p:spPr>
          <a:xfrm>
            <a:off x="6383160" y="1931760"/>
            <a:ext cx="5565600" cy="403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40872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640872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Login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0" y="46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주요화면</a:t>
            </a:r>
            <a:endParaRPr b="0" lang="en-US" sz="4800" spc="-1" strike="noStrike">
              <a:latin typeface="나눔고딕"/>
            </a:endParaRPr>
          </a:p>
        </p:txBody>
      </p:sp>
      <p:pic>
        <p:nvPicPr>
          <p:cNvPr id="132" name="Google Shape;186;p21" descr=""/>
          <p:cNvPicPr/>
          <p:nvPr/>
        </p:nvPicPr>
        <p:blipFill>
          <a:blip r:embed="rId1"/>
          <a:stretch/>
        </p:blipFill>
        <p:spPr>
          <a:xfrm>
            <a:off x="6576840" y="1874520"/>
            <a:ext cx="4808520" cy="462852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540720" y="1676880"/>
            <a:ext cx="5159880" cy="5033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54072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Main</a:t>
            </a:r>
            <a:endParaRPr b="0" lang="en-US" sz="1400" spc="-1" strike="noStrike">
              <a:latin typeface="나눔고딕"/>
            </a:endParaRPr>
          </a:p>
        </p:txBody>
      </p:sp>
      <p:pic>
        <p:nvPicPr>
          <p:cNvPr id="135" name="Google Shape;189;p21" descr=""/>
          <p:cNvPicPr/>
          <p:nvPr/>
        </p:nvPicPr>
        <p:blipFill>
          <a:blip r:embed="rId2"/>
          <a:stretch/>
        </p:blipFill>
        <p:spPr>
          <a:xfrm>
            <a:off x="920520" y="1874520"/>
            <a:ext cx="4399560" cy="4829400"/>
          </a:xfrm>
          <a:prstGeom prst="rect">
            <a:avLst/>
          </a:prstGeom>
          <a:ln>
            <a:noFill/>
          </a:ln>
        </p:spPr>
      </p:pic>
      <p:pic>
        <p:nvPicPr>
          <p:cNvPr id="136" name="그림 13" descr="건물, 테이블, 물, 보트이(가) 표시된 사진&#10;&#10;자동 생성된 설명"/>
          <p:cNvPicPr/>
          <p:nvPr/>
        </p:nvPicPr>
        <p:blipFill>
          <a:blip r:embed="rId3"/>
          <a:srcRect l="0" t="13823" r="0" b="-13823"/>
          <a:stretch/>
        </p:blipFill>
        <p:spPr>
          <a:xfrm>
            <a:off x="540720" y="2401200"/>
            <a:ext cx="5159880" cy="495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1164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객실등록</a:t>
            </a:r>
            <a:endParaRPr b="0" lang="en-US" sz="1400" spc="-1" strike="noStrike">
              <a:latin typeface="나눔고딕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435360" y="1272240"/>
            <a:ext cx="1316520" cy="403920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객실조회</a:t>
            </a:r>
            <a:endParaRPr b="0" lang="en-US" sz="1400" spc="-1" strike="noStrike">
              <a:latin typeface="나눔고딕"/>
            </a:endParaRPr>
          </a:p>
        </p:txBody>
      </p:sp>
      <p:pic>
        <p:nvPicPr>
          <p:cNvPr id="139" name="Google Shape;197;p22" descr=""/>
          <p:cNvPicPr/>
          <p:nvPr/>
        </p:nvPicPr>
        <p:blipFill>
          <a:blip r:embed="rId1"/>
          <a:stretch/>
        </p:blipFill>
        <p:spPr>
          <a:xfrm>
            <a:off x="611640" y="1676520"/>
            <a:ext cx="5159880" cy="503352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98;p22" descr=""/>
          <p:cNvPicPr/>
          <p:nvPr/>
        </p:nvPicPr>
        <p:blipFill>
          <a:blip r:embed="rId2"/>
          <a:stretch/>
        </p:blipFill>
        <p:spPr>
          <a:xfrm>
            <a:off x="6435360" y="1676520"/>
            <a:ext cx="5159880" cy="503352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0" y="4680"/>
            <a:ext cx="12191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앱 주요화면</a:t>
            </a:r>
            <a:endParaRPr b="0" lang="en-US" sz="4800" spc="-1" strike="noStrike">
              <a:latin typeface="나눔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LibreOffice/6.3.4.2$Windows_X86_64 LibreOffice_project/60da17e045e08f1793c57c00ba83cdfce946d0aa</Application>
  <Words>679</Words>
  <Paragraphs>241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ko-KR</dc:language>
  <cp:lastModifiedBy/>
  <dcterms:modified xsi:type="dcterms:W3CDTF">2020-07-15T15:03:58Z</dcterms:modified>
  <cp:revision>12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15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